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0" r:id="rId3"/>
    <p:sldId id="263" r:id="rId4"/>
    <p:sldId id="262" r:id="rId5"/>
    <p:sldId id="257" r:id="rId6"/>
    <p:sldId id="258" r:id="rId7"/>
    <p:sldId id="259" r:id="rId8"/>
    <p:sldId id="261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38" autoAdjust="0"/>
  </p:normalViewPr>
  <p:slideViewPr>
    <p:cSldViewPr>
      <p:cViewPr varScale="1">
        <p:scale>
          <a:sx n="54" d="100"/>
          <a:sy n="54" d="100"/>
        </p:scale>
        <p:origin x="-137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artincreeper\Downloads\finan&#269;n&#237;%20harmonogram%20draft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cs-CZ"/>
  <c:chart>
    <c:title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title>
    <c:plotArea>
      <c:layout/>
      <c:lineChart>
        <c:grouping val="standard"/>
        <c:ser>
          <c:idx val="0"/>
          <c:order val="0"/>
          <c:tx>
            <c:strRef>
              <c:f>List1!$E$6</c:f>
              <c:strCache>
                <c:ptCount val="1"/>
                <c:pt idx="0">
                  <c:v>fakturace - 10% zádržné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val>
            <c:numRef>
              <c:f>List1!$E$7:$E$21</c:f>
              <c:numCache>
                <c:formatCode>#,##0</c:formatCode>
                <c:ptCount val="15"/>
                <c:pt idx="0">
                  <c:v>0</c:v>
                </c:pt>
                <c:pt idx="1">
                  <c:v>2565241.5784557508</c:v>
                </c:pt>
                <c:pt idx="2">
                  <c:v>3591338.2098380532</c:v>
                </c:pt>
                <c:pt idx="3">
                  <c:v>4104386.5255292035</c:v>
                </c:pt>
                <c:pt idx="4">
                  <c:v>4617434.8412203537</c:v>
                </c:pt>
                <c:pt idx="5">
                  <c:v>4617434.8412203537</c:v>
                </c:pt>
                <c:pt idx="6">
                  <c:v>4617434.8412203537</c:v>
                </c:pt>
                <c:pt idx="7">
                  <c:v>3591338.2098380532</c:v>
                </c:pt>
                <c:pt idx="8">
                  <c:v>3334814.0519924778</c:v>
                </c:pt>
                <c:pt idx="9">
                  <c:v>3078289.894146902</c:v>
                </c:pt>
                <c:pt idx="10">
                  <c:v>2565241.5784557508</c:v>
                </c:pt>
                <c:pt idx="11">
                  <c:v>2052193.2627646022</c:v>
                </c:pt>
                <c:pt idx="12">
                  <c:v>1795669.1049190268</c:v>
                </c:pt>
                <c:pt idx="13">
                  <c:v>1539144.9470734512</c:v>
                </c:pt>
                <c:pt idx="14">
                  <c:v>513048.31569115055</c:v>
                </c:pt>
              </c:numCache>
            </c:numRef>
          </c:val>
        </c:ser>
        <c:ser>
          <c:idx val="1"/>
          <c:order val="1"/>
          <c:tx>
            <c:strRef>
              <c:f>List1!$F$6</c:f>
              <c:strCache>
                <c:ptCount val="1"/>
                <c:pt idx="0">
                  <c:v>načítané zádržné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val>
            <c:numRef>
              <c:f>List1!$F$7:$F$21</c:f>
              <c:numCache>
                <c:formatCode>#,##0</c:formatCode>
                <c:ptCount val="15"/>
                <c:pt idx="0">
                  <c:v>0</c:v>
                </c:pt>
                <c:pt idx="1">
                  <c:v>285026.8420506391</c:v>
                </c:pt>
                <c:pt idx="2">
                  <c:v>684064.42092153407</c:v>
                </c:pt>
                <c:pt idx="3">
                  <c:v>1140107.3682025566</c:v>
                </c:pt>
                <c:pt idx="4">
                  <c:v>1653155.6838937071</c:v>
                </c:pt>
                <c:pt idx="5">
                  <c:v>2166203.9995848574</c:v>
                </c:pt>
                <c:pt idx="6">
                  <c:v>2679252.3152760076</c:v>
                </c:pt>
                <c:pt idx="7">
                  <c:v>3078289.8941469025</c:v>
                </c:pt>
                <c:pt idx="8">
                  <c:v>3448824.7888127337</c:v>
                </c:pt>
                <c:pt idx="9">
                  <c:v>3790856.9992735004</c:v>
                </c:pt>
                <c:pt idx="10">
                  <c:v>4075883.8413241394</c:v>
                </c:pt>
                <c:pt idx="11">
                  <c:v>4303905.3149646511</c:v>
                </c:pt>
                <c:pt idx="12">
                  <c:v>4503424.1044000983</c:v>
                </c:pt>
                <c:pt idx="13">
                  <c:v>4674440.209630481</c:v>
                </c:pt>
                <c:pt idx="14">
                  <c:v>4731445.578040611</c:v>
                </c:pt>
              </c:numCache>
            </c:numRef>
          </c:val>
        </c:ser>
        <c:ser>
          <c:idx val="2"/>
          <c:order val="2"/>
          <c:tx>
            <c:strRef>
              <c:f>List1!$G$6</c:f>
              <c:strCache>
                <c:ptCount val="1"/>
                <c:pt idx="0">
                  <c:v>fakturace vč. Zádržného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val>
            <c:numRef>
              <c:f>List1!$G$7:$G$21</c:f>
              <c:numCache>
                <c:formatCode>#,##0</c:formatCode>
                <c:ptCount val="15"/>
                <c:pt idx="0">
                  <c:v>0</c:v>
                </c:pt>
                <c:pt idx="1">
                  <c:v>2850268.4205063907</c:v>
                </c:pt>
                <c:pt idx="2">
                  <c:v>3990375.7887089481</c:v>
                </c:pt>
                <c:pt idx="3">
                  <c:v>4560429.4728102265</c:v>
                </c:pt>
                <c:pt idx="4">
                  <c:v>5130483.1569115045</c:v>
                </c:pt>
                <c:pt idx="5">
                  <c:v>5130483.1569115045</c:v>
                </c:pt>
                <c:pt idx="6">
                  <c:v>5130483.1569115045</c:v>
                </c:pt>
                <c:pt idx="7">
                  <c:v>3990375.7887089481</c:v>
                </c:pt>
                <c:pt idx="8">
                  <c:v>3705348.9466583082</c:v>
                </c:pt>
                <c:pt idx="9">
                  <c:v>3420322.1046076687</c:v>
                </c:pt>
                <c:pt idx="10">
                  <c:v>2850268.4205063907</c:v>
                </c:pt>
                <c:pt idx="11">
                  <c:v>2280214.7364051123</c:v>
                </c:pt>
                <c:pt idx="12">
                  <c:v>1995187.8943544738</c:v>
                </c:pt>
                <c:pt idx="13">
                  <c:v>1710161.0523038348</c:v>
                </c:pt>
                <c:pt idx="14">
                  <c:v>570053.6841012782</c:v>
                </c:pt>
              </c:numCache>
            </c:numRef>
          </c:val>
        </c:ser>
        <c:dLbls/>
        <c:marker val="1"/>
        <c:axId val="56096640"/>
        <c:axId val="56098176"/>
      </c:lineChart>
      <c:catAx>
        <c:axId val="5609664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56098176"/>
        <c:crosses val="autoZero"/>
        <c:auto val="1"/>
        <c:lblAlgn val="ctr"/>
        <c:lblOffset val="100"/>
      </c:catAx>
      <c:valAx>
        <c:axId val="56098176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560966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cs-CZ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nice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Nadpis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16" name="Zástupný symbol pro datum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9BADE-4D28-44B6-AB55-8BF12CD161C4}" type="datetimeFigureOut">
              <a:rPr lang="cs-CZ" smtClean="0"/>
              <a:pPr/>
              <a:t>30.3.2016</a:t>
            </a:fld>
            <a:endParaRPr lang="cs-CZ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5" name="Zástupný symbol pro číslo snímku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67EA4C3-E2E4-4389-9706-C6B518DF7409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9BADE-4D28-44B6-AB55-8BF12CD161C4}" type="datetimeFigureOut">
              <a:rPr lang="cs-CZ" smtClean="0"/>
              <a:pPr/>
              <a:t>30.3.2016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EA4C3-E2E4-4389-9706-C6B518DF7409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9BADE-4D28-44B6-AB55-8BF12CD161C4}" type="datetimeFigureOut">
              <a:rPr lang="cs-CZ" smtClean="0"/>
              <a:pPr/>
              <a:t>30.3.2016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EA4C3-E2E4-4389-9706-C6B518DF7409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Nadpis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27" name="Zástupný symbol pro obsah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Zástupný symbol pro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9BADE-4D28-44B6-AB55-8BF12CD161C4}" type="datetimeFigureOut">
              <a:rPr lang="cs-CZ" smtClean="0"/>
              <a:pPr/>
              <a:t>30.3.2016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cs-CZ"/>
          </a:p>
        </p:txBody>
      </p:sp>
      <p:sp>
        <p:nvSpPr>
          <p:cNvPr id="16" name="Zástupný symbol pro číslo snímku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67EA4C3-E2E4-4389-9706-C6B518DF7409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nice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19" name="Zástupný symbol pro datum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9BADE-4D28-44B6-AB55-8BF12CD161C4}" type="datetimeFigureOut">
              <a:rPr lang="cs-CZ" smtClean="0"/>
              <a:pPr/>
              <a:t>30.3.2016</a:t>
            </a:fld>
            <a:endParaRPr lang="cs-CZ"/>
          </a:p>
        </p:txBody>
      </p:sp>
      <p:sp>
        <p:nvSpPr>
          <p:cNvPr id="11" name="Zástupný symbol pro zápatí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6" name="Zástupný symbol pro číslo snímku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EA4C3-E2E4-4389-9706-C6B518DF7409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Nadpis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1" name="Zástupný symbol pro datum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9BADE-4D28-44B6-AB55-8BF12CD161C4}" type="datetimeFigureOut">
              <a:rPr lang="cs-CZ" smtClean="0"/>
              <a:pPr/>
              <a:t>30.3.2016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1" name="Zástupný symbol pro číslo snímk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EA4C3-E2E4-4389-9706-C6B518DF7409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Nadpis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25" name="Zástupný symbol pro text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8" name="Zástupný symbol pro obsah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9BADE-4D28-44B6-AB55-8BF12CD161C4}" type="datetimeFigureOut">
              <a:rPr lang="cs-CZ" smtClean="0"/>
              <a:pPr/>
              <a:t>30.3.2016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67EA4C3-E2E4-4389-9706-C6B518DF7409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Přímá spojnice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Nadpis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2" name="Zástupný symbol pro datum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9BADE-4D28-44B6-AB55-8BF12CD161C4}" type="datetimeFigureOut">
              <a:rPr lang="cs-CZ" smtClean="0"/>
              <a:pPr/>
              <a:t>30.3.2016</a:t>
            </a:fld>
            <a:endParaRPr lang="cs-CZ"/>
          </a:p>
        </p:txBody>
      </p:sp>
      <p:sp>
        <p:nvSpPr>
          <p:cNvPr id="21" name="Zástupný symbol pro zápatí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EA4C3-E2E4-4389-9706-C6B518DF7409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9BADE-4D28-44B6-AB55-8BF12CD161C4}" type="datetimeFigureOut">
              <a:rPr lang="cs-CZ" smtClean="0"/>
              <a:pPr/>
              <a:t>30.3.2016</a:t>
            </a:fld>
            <a:endParaRPr lang="cs-CZ"/>
          </a:p>
        </p:txBody>
      </p:sp>
      <p:sp>
        <p:nvSpPr>
          <p:cNvPr id="24" name="Zástupný symbol pro zápatí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EA4C3-E2E4-4389-9706-C6B518DF7409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římá spojnice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Nadpis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Zástupný symbol pro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9BADE-4D28-44B6-AB55-8BF12CD161C4}" type="datetimeFigureOut">
              <a:rPr lang="cs-CZ" smtClean="0"/>
              <a:pPr/>
              <a:t>30.3.2016</a:t>
            </a:fld>
            <a:endParaRPr lang="cs-CZ"/>
          </a:p>
        </p:txBody>
      </p:sp>
      <p:sp>
        <p:nvSpPr>
          <p:cNvPr id="29" name="Zástupný symbol pro zápatí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EA4C3-E2E4-4389-9706-C6B518DF7409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ástupný symbol pro obrázek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Kliknutím na ikonu přidáte obrázek.</a:t>
            </a:r>
            <a:endParaRPr kumimoji="0" lang="en-US" dirty="0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9BADE-4D28-44B6-AB55-8BF12CD161C4}" type="datetimeFigureOut">
              <a:rPr lang="cs-CZ" smtClean="0"/>
              <a:pPr/>
              <a:t>30.3.2016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1" name="Zástupný symbol pro číslo snímk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7EA4C3-E2E4-4389-9706-C6B518DF7409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7" name="Nadpis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nice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1" name="Zástupný symbol pro datum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9D9BADE-4D28-44B6-AB55-8BF12CD161C4}" type="datetimeFigureOut">
              <a:rPr lang="cs-CZ" smtClean="0"/>
              <a:pPr/>
              <a:t>30.3.2016</a:t>
            </a:fld>
            <a:endParaRPr lang="cs-CZ"/>
          </a:p>
        </p:txBody>
      </p:sp>
      <p:sp>
        <p:nvSpPr>
          <p:cNvPr id="28" name="Zástupný symbol pro zápatí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67EA4C3-E2E4-4389-9706-C6B518DF7409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nadpis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9" name="Přímá spojnice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Přímá spojnice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Obecní dům Ďáblice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b="1" dirty="0" smtClean="0">
                <a:solidFill>
                  <a:srgbClr val="92D050"/>
                </a:solidFill>
              </a:rPr>
              <a:t>Multifunkční objekt v centru obce</a:t>
            </a:r>
            <a:endParaRPr lang="cs-CZ" b="1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Historie projektu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sz="1600" dirty="0" smtClean="0"/>
              <a:t>Příprava Obecního domu byla započata v roce 2012</a:t>
            </a:r>
          </a:p>
          <a:p>
            <a:r>
              <a:rPr lang="cs-CZ" sz="1600" dirty="0" smtClean="0"/>
              <a:t>Impulsem pro vytvoření projektu byla:</a:t>
            </a:r>
          </a:p>
          <a:p>
            <a:pPr marL="0" indent="0">
              <a:buNone/>
            </a:pPr>
            <a:r>
              <a:rPr lang="cs-CZ" sz="1600" dirty="0"/>
              <a:t> </a:t>
            </a:r>
            <a:r>
              <a:rPr lang="cs-CZ" sz="1600" dirty="0" smtClean="0"/>
              <a:t>       naléhavá potřeba urbanizace středu obce </a:t>
            </a:r>
          </a:p>
          <a:p>
            <a:pPr marL="0" indent="0">
              <a:buNone/>
            </a:pPr>
            <a:r>
              <a:rPr lang="cs-CZ" sz="1600" dirty="0"/>
              <a:t> </a:t>
            </a:r>
            <a:r>
              <a:rPr lang="cs-CZ" sz="1600" dirty="0" smtClean="0"/>
              <a:t>       nutnost rozšířit počet ordinací v důsledku neustálého nárůstu počtu obyvatel obce</a:t>
            </a:r>
          </a:p>
          <a:p>
            <a:pPr marL="0" indent="0">
              <a:buNone/>
            </a:pPr>
            <a:r>
              <a:rPr lang="cs-CZ" sz="1600" dirty="0"/>
              <a:t> </a:t>
            </a:r>
            <a:r>
              <a:rPr lang="cs-CZ" sz="1600" dirty="0" smtClean="0"/>
              <a:t>       zajistit adekvátní kapacitní prostory pro Českou poštu </a:t>
            </a:r>
          </a:p>
          <a:p>
            <a:pPr marL="0" indent="0">
              <a:buNone/>
            </a:pPr>
            <a:r>
              <a:rPr lang="cs-CZ" sz="1600" dirty="0" smtClean="0"/>
              <a:t>        zabezpečit dosažitelnost služeb Místního úřadu pro všechny skupiny občanů </a:t>
            </a:r>
          </a:p>
          <a:p>
            <a:pPr marL="0" indent="0">
              <a:buNone/>
            </a:pPr>
            <a:r>
              <a:rPr lang="cs-CZ" sz="1600" dirty="0" smtClean="0"/>
              <a:t>        poptávka po zřízení multifunkčního sálu pro potřeby obce</a:t>
            </a:r>
          </a:p>
          <a:p>
            <a:r>
              <a:rPr lang="cs-CZ" sz="1600" dirty="0" smtClean="0"/>
              <a:t>Za účelem získání nejlepšího návrhu byla zorganizována  arch. soutěž</a:t>
            </a:r>
          </a:p>
          <a:p>
            <a:r>
              <a:rPr lang="cs-CZ" sz="1600" dirty="0" smtClean="0"/>
              <a:t>Vítězným návrhem  byl určen návrh studia A.LT ARCHITEKTI v.o.s.</a:t>
            </a:r>
          </a:p>
          <a:p>
            <a:r>
              <a:rPr lang="cs-CZ" sz="1600" dirty="0" smtClean="0"/>
              <a:t>Na základě definovaných požadavků zadavatele byla postupně vypracována projektová dokumentace v úrovni všech požadovaných stupňů.</a:t>
            </a:r>
          </a:p>
          <a:p>
            <a:r>
              <a:rPr lang="cs-CZ" sz="1600" dirty="0" smtClean="0"/>
              <a:t>V průběhu roku 2014 a 2015 byla získána veškerá potřebná povolení k realizaci</a:t>
            </a:r>
          </a:p>
          <a:p>
            <a:r>
              <a:rPr lang="cs-CZ" sz="1600" dirty="0" smtClean="0"/>
              <a:t>V roce 2015 byla inženýrská příprava projektu zakončena získáním STAVEBNÍCH POVOLENÍ</a:t>
            </a:r>
          </a:p>
          <a:p>
            <a:r>
              <a:rPr lang="cs-CZ" sz="1600" dirty="0" smtClean="0"/>
              <a:t>V fázi přípravy probíhala jednání s budoucími uvažovanými nájemci : Českou poštou a lékařkami</a:t>
            </a:r>
          </a:p>
          <a:p>
            <a:endParaRPr lang="cs-CZ" sz="1600" dirty="0" smtClean="0"/>
          </a:p>
          <a:p>
            <a:pPr marL="0" indent="0">
              <a:buNone/>
            </a:pPr>
            <a:endParaRPr lang="cs-CZ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Přínosy projektu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endParaRPr lang="cs-CZ" sz="1600" dirty="0" smtClean="0"/>
          </a:p>
          <a:p>
            <a:pPr marL="0" indent="0">
              <a:buNone/>
            </a:pPr>
            <a:r>
              <a:rPr lang="cs-CZ" sz="1800" dirty="0" smtClean="0"/>
              <a:t>Ojedinělá příležitost na pozemku ve středu obce umístit do jednoho bodu služby občanům</a:t>
            </a:r>
          </a:p>
          <a:p>
            <a:pPr marL="0" indent="0">
              <a:buNone/>
            </a:pPr>
            <a:r>
              <a:rPr lang="cs-CZ" sz="1800" dirty="0" smtClean="0"/>
              <a:t>Celý objekt je bezbariérový a díky tomu přístupný všem spoluobčanům</a:t>
            </a:r>
            <a:endParaRPr lang="cs-CZ" sz="1800" dirty="0"/>
          </a:p>
          <a:p>
            <a:pPr marL="0" indent="0">
              <a:buNone/>
            </a:pPr>
            <a:r>
              <a:rPr lang="cs-CZ" sz="1800" dirty="0" smtClean="0"/>
              <a:t>Projekt citlivě reaguje na již realizované stavby v okolí a aktivně komunikuje s bezprostředním okolí </a:t>
            </a:r>
          </a:p>
          <a:p>
            <a:pPr marL="0" indent="0">
              <a:buNone/>
            </a:pPr>
            <a:r>
              <a:rPr lang="cs-CZ" sz="1800" dirty="0" smtClean="0"/>
              <a:t>Snížení provozních nákladů Úřadu MČ za současného zvýšení komfortu pro klienty a zaměstnance</a:t>
            </a:r>
          </a:p>
          <a:p>
            <a:pPr marL="0" indent="0">
              <a:buNone/>
            </a:pPr>
            <a:r>
              <a:rPr lang="cs-CZ" sz="1800" dirty="0" smtClean="0"/>
              <a:t>Urbanizace středu obce a dotvoření další části budoucího tzv. náměstí</a:t>
            </a:r>
          </a:p>
          <a:p>
            <a:pPr marL="0" indent="0">
              <a:buNone/>
            </a:pPr>
            <a:r>
              <a:rPr lang="cs-CZ" sz="1800" dirty="0" smtClean="0"/>
              <a:t>Díky uvolnění prostor v stávajícím objektu ÚMČ  se nabízí možnost poskytnout tyto prostory jiným aktivitám či službám nevyžadující nutnost  bezbariérového přístupu</a:t>
            </a:r>
          </a:p>
          <a:p>
            <a:pPr marL="0" indent="0">
              <a:buNone/>
            </a:pPr>
            <a:r>
              <a:rPr lang="cs-CZ" sz="1800" dirty="0" smtClean="0"/>
              <a:t>Prostory po České poště na Ďáblické ulici je možné komerčně využít  obdobně jako dosud.</a:t>
            </a:r>
          </a:p>
          <a:p>
            <a:pPr marL="0" indent="0">
              <a:buNone/>
            </a:pPr>
            <a:r>
              <a:rPr lang="cs-CZ" sz="1800" dirty="0" smtClean="0"/>
              <a:t>V neposlední řadě předpokládáme aktuální využití sálu pro hodiny TV naší ZŠ jako řešení kritické situace v tělocvičně školy.</a:t>
            </a:r>
          </a:p>
          <a:p>
            <a:pPr marL="0" indent="0">
              <a:buNone/>
            </a:pPr>
            <a:endParaRPr lang="cs-CZ" sz="1600" dirty="0" smtClean="0"/>
          </a:p>
          <a:p>
            <a:pPr marL="0" indent="0">
              <a:buNone/>
            </a:pPr>
            <a:endParaRPr lang="cs-CZ" sz="1600" dirty="0" smtClean="0"/>
          </a:p>
        </p:txBody>
      </p:sp>
    </p:spTree>
    <p:extLst>
      <p:ext uri="{BB962C8B-B14F-4D97-AF65-F5344CB8AC3E}">
        <p14:creationId xmlns:p14="http://schemas.microsoft.com/office/powerpoint/2010/main" xmlns="" val="698100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Financování projektu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cs-CZ" dirty="0" smtClean="0"/>
              <a:t>Financování projektu je předpokládáno z vlastních zdrojů MČ. Není počítáno s tím, že by se MČ z důvodu potřeby finančních prostředků zbavovala nějakého majetku či žádala o úvěrování výstavby projektu. Rozsah finančních nákladů se v předpokládá ve výši cca 55 mil. Kč a to včetně DPH. Finanční kalendář čerpání a jeho rozložení v průběhu výstavby je součástí této prezentace. Právě tak je patrné z přiložených grafů výše zádržného a jeho stavu na konci projektu.</a:t>
            </a:r>
          </a:p>
          <a:p>
            <a:pPr marL="0" indent="0">
              <a:buNone/>
            </a:pPr>
            <a:r>
              <a:rPr lang="cs-CZ" dirty="0" smtClean="0"/>
              <a:t>Vlastní zdroje naakumulované na účtech MČ za minulá období a zvláště efektivní hospodaření MČ v minulém volebním období umožní realizaci plně připraveného projektu . Zvláště s ohledem, na skutečnost jak nízkého zhodnocení volných finančních prostředků je nyní na bankovním trhu možno dosáhnout, se jeví realizace v tuto chvíli více než správnou a potřebnou. Právě tak ceny stavebních prací se v této době ještě zdaleka nedostaly na úrovně předkrizového stavu z roku 2008. Vlastní čerpání financí bude rozloženo do dvou rozpočtových roků. Vlastní realizace se předpokládá na cca 15 měsíců od podpisu smlouvy.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2118085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Platební kalendář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3568" y="692696"/>
            <a:ext cx="7822704" cy="550168"/>
          </a:xfrm>
        </p:spPr>
        <p:txBody>
          <a:bodyPr>
            <a:normAutofit fontScale="90000"/>
          </a:bodyPr>
          <a:lstStyle/>
          <a:p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666518947"/>
              </p:ext>
            </p:extLst>
          </p:nvPr>
        </p:nvGraphicFramePr>
        <p:xfrm>
          <a:off x="467544" y="476672"/>
          <a:ext cx="8301609" cy="52782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8466"/>
                <a:gridCol w="1016933"/>
                <a:gridCol w="944295"/>
                <a:gridCol w="1888590"/>
                <a:gridCol w="1815952"/>
                <a:gridCol w="2127373"/>
              </a:tblGrid>
              <a:tr h="648072"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  fakturace </a:t>
                      </a:r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- 10% zádržné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  načítané </a:t>
                      </a:r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zádržné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 fakturace </a:t>
                      </a:r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vč. Zádržného</a:t>
                      </a:r>
                    </a:p>
                  </a:txBody>
                  <a:tcPr marL="0" marR="0" marT="0" marB="0" anchor="b"/>
                </a:tc>
              </a:tr>
              <a:tr h="107016">
                <a:tc>
                  <a:txBody>
                    <a:bodyPr/>
                    <a:lstStyle/>
                    <a:p>
                      <a:pPr algn="l" fontAlgn="ctr"/>
                      <a:r>
                        <a:rPr lang="cs-CZ" sz="900" b="0" i="0" u="none" strike="noStrike" dirty="0" smtClean="0">
                          <a:solidFill>
                            <a:srgbClr val="363636"/>
                          </a:solidFill>
                          <a:latin typeface="Segoe UI"/>
                        </a:rPr>
                        <a:t>  Zahájení</a:t>
                      </a:r>
                      <a:endParaRPr lang="cs-CZ" sz="900" b="0" i="0" u="none" strike="noStrike" dirty="0">
                        <a:solidFill>
                          <a:srgbClr val="363636"/>
                        </a:solidFill>
                        <a:latin typeface="Segoe U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1.4.2016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b"/>
                </a:tc>
              </a:tr>
              <a:tr h="285256">
                <a:tc>
                  <a:txBody>
                    <a:bodyPr/>
                    <a:lstStyle/>
                    <a:p>
                      <a:pPr algn="r" fontAlgn="ctr"/>
                      <a:r>
                        <a:rPr lang="cs-CZ" sz="900" b="0" i="0" u="none" strike="noStrike">
                          <a:solidFill>
                            <a:srgbClr val="363636"/>
                          </a:solidFill>
                          <a:latin typeface="Segoe UI"/>
                        </a:rPr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1.5.2016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2 565 242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285 027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2 850 268</a:t>
                      </a:r>
                    </a:p>
                  </a:txBody>
                  <a:tcPr marL="0" marR="0" marT="0" marB="0" anchor="b"/>
                </a:tc>
              </a:tr>
              <a:tr h="273692">
                <a:tc>
                  <a:txBody>
                    <a:bodyPr/>
                    <a:lstStyle/>
                    <a:p>
                      <a:pPr algn="r" fontAlgn="ctr"/>
                      <a:r>
                        <a:rPr lang="cs-CZ" sz="900" b="0" i="0" u="none" strike="noStrike">
                          <a:solidFill>
                            <a:srgbClr val="363636"/>
                          </a:solidFill>
                          <a:latin typeface="Segoe UI"/>
                        </a:rPr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1.6.2016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3 591 338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684 064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3 990 376</a:t>
                      </a:r>
                    </a:p>
                  </a:txBody>
                  <a:tcPr marL="0" marR="0" marT="0" marB="0" anchor="b"/>
                </a:tc>
              </a:tr>
              <a:tr h="339225">
                <a:tc>
                  <a:txBody>
                    <a:bodyPr/>
                    <a:lstStyle/>
                    <a:p>
                      <a:pPr algn="r" fontAlgn="ctr"/>
                      <a:r>
                        <a:rPr lang="cs-CZ" sz="900" b="0" i="0" u="none" strike="noStrike">
                          <a:solidFill>
                            <a:srgbClr val="363636"/>
                          </a:solidFill>
                          <a:latin typeface="Segoe UI"/>
                        </a:rPr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1.7.2016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4 104 387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1 140 107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4 560 429</a:t>
                      </a:r>
                    </a:p>
                  </a:txBody>
                  <a:tcPr marL="0" marR="0" marT="0" marB="0" anchor="b"/>
                </a:tc>
              </a:tr>
              <a:tr h="327662">
                <a:tc>
                  <a:txBody>
                    <a:bodyPr/>
                    <a:lstStyle/>
                    <a:p>
                      <a:pPr algn="r" fontAlgn="ctr"/>
                      <a:r>
                        <a:rPr lang="cs-CZ" sz="900" b="0" i="0" u="none" strike="noStrike">
                          <a:solidFill>
                            <a:srgbClr val="363636"/>
                          </a:solidFill>
                          <a:latin typeface="Segoe UI"/>
                        </a:rPr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1.8.2016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4 617 435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1 653 156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5 130 483</a:t>
                      </a:r>
                    </a:p>
                  </a:txBody>
                  <a:tcPr marL="0" marR="0" marT="0" marB="0" anchor="b"/>
                </a:tc>
              </a:tr>
              <a:tr h="316099">
                <a:tc>
                  <a:txBody>
                    <a:bodyPr/>
                    <a:lstStyle/>
                    <a:p>
                      <a:pPr algn="r" fontAlgn="ctr"/>
                      <a:r>
                        <a:rPr lang="cs-CZ" sz="900" b="0" i="0" u="none" strike="noStrike">
                          <a:solidFill>
                            <a:srgbClr val="363636"/>
                          </a:solidFill>
                          <a:latin typeface="Segoe UI"/>
                        </a:rPr>
                        <a:t>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1.9.2016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4 617 435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2 166 204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5 130 483</a:t>
                      </a:r>
                    </a:p>
                  </a:txBody>
                  <a:tcPr marL="0" marR="0" marT="0" marB="0" anchor="b"/>
                </a:tc>
              </a:tr>
              <a:tr h="304536">
                <a:tc>
                  <a:txBody>
                    <a:bodyPr/>
                    <a:lstStyle/>
                    <a:p>
                      <a:pPr algn="r" fontAlgn="ctr"/>
                      <a:r>
                        <a:rPr lang="cs-CZ" sz="900" b="0" i="0" u="none" strike="noStrike">
                          <a:solidFill>
                            <a:srgbClr val="363636"/>
                          </a:solidFill>
                          <a:latin typeface="Segoe UI"/>
                        </a:rPr>
                        <a:t>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1.10.2016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4 617 435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2 679 252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5 130 483</a:t>
                      </a:r>
                    </a:p>
                  </a:txBody>
                  <a:tcPr marL="0" marR="0" marT="0" marB="0" anchor="b"/>
                </a:tc>
              </a:tr>
              <a:tr h="292973">
                <a:tc>
                  <a:txBody>
                    <a:bodyPr/>
                    <a:lstStyle/>
                    <a:p>
                      <a:pPr algn="r" fontAlgn="ctr"/>
                      <a:r>
                        <a:rPr lang="cs-CZ" sz="900" b="0" i="0" u="none" strike="noStrike">
                          <a:solidFill>
                            <a:srgbClr val="363636"/>
                          </a:solidFill>
                          <a:latin typeface="Segoe UI"/>
                        </a:rPr>
                        <a:t>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1.11.2016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3 591 338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3 078 290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3 990 376</a:t>
                      </a:r>
                    </a:p>
                  </a:txBody>
                  <a:tcPr marL="0" marR="0" marT="0" marB="0" anchor="b"/>
                </a:tc>
              </a:tr>
              <a:tr h="281410">
                <a:tc>
                  <a:txBody>
                    <a:bodyPr/>
                    <a:lstStyle/>
                    <a:p>
                      <a:pPr algn="r" fontAlgn="ctr"/>
                      <a:r>
                        <a:rPr lang="cs-CZ" sz="900" b="0" i="0" u="none" strike="noStrike">
                          <a:solidFill>
                            <a:srgbClr val="363636"/>
                          </a:solidFill>
                          <a:latin typeface="Segoe UI"/>
                        </a:rPr>
                        <a:t>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1.12.2016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3 334 814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3 448 825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3 705 349</a:t>
                      </a:r>
                    </a:p>
                  </a:txBody>
                  <a:tcPr marL="0" marR="0" marT="0" marB="0" anchor="b"/>
                </a:tc>
              </a:tr>
              <a:tr h="269847">
                <a:tc>
                  <a:txBody>
                    <a:bodyPr/>
                    <a:lstStyle/>
                    <a:p>
                      <a:pPr algn="r" fontAlgn="ctr"/>
                      <a:r>
                        <a:rPr lang="cs-CZ" sz="900" b="0" i="0" u="none" strike="noStrike">
                          <a:solidFill>
                            <a:srgbClr val="363636"/>
                          </a:solidFill>
                          <a:latin typeface="Segoe UI"/>
                        </a:rPr>
                        <a:t>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1.1.2017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3 078 290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3 790 857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3 420 322</a:t>
                      </a:r>
                    </a:p>
                  </a:txBody>
                  <a:tcPr marL="0" marR="0" marT="0" marB="0" anchor="b"/>
                </a:tc>
              </a:tr>
              <a:tr h="292896">
                <a:tc>
                  <a:txBody>
                    <a:bodyPr/>
                    <a:lstStyle/>
                    <a:p>
                      <a:pPr algn="r" fontAlgn="ctr"/>
                      <a:r>
                        <a:rPr lang="cs-CZ" sz="900" b="0" i="0" u="none" strike="noStrike">
                          <a:solidFill>
                            <a:srgbClr val="363636"/>
                          </a:solidFill>
                          <a:latin typeface="Segoe UI"/>
                        </a:rPr>
                        <a:t>10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1.2.2017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2 565 242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4 075 884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2 850 268</a:t>
                      </a:r>
                    </a:p>
                  </a:txBody>
                  <a:tcPr marL="0" marR="0" marT="0" marB="0" anchor="b"/>
                </a:tc>
              </a:tr>
              <a:tr h="323816">
                <a:tc>
                  <a:txBody>
                    <a:bodyPr/>
                    <a:lstStyle/>
                    <a:p>
                      <a:pPr algn="r" fontAlgn="ctr"/>
                      <a:r>
                        <a:rPr lang="cs-CZ" sz="900" b="0" i="0" u="none" strike="noStrike">
                          <a:solidFill>
                            <a:srgbClr val="363636"/>
                          </a:solidFill>
                          <a:latin typeface="Segoe UI"/>
                        </a:rPr>
                        <a:t>11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3.3.2017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2 052 193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4 303 905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2 280 215</a:t>
                      </a:r>
                    </a:p>
                  </a:txBody>
                  <a:tcPr marL="0" marR="0" marT="0" marB="0" anchor="b"/>
                </a:tc>
              </a:tr>
              <a:tr h="312253">
                <a:tc>
                  <a:txBody>
                    <a:bodyPr/>
                    <a:lstStyle/>
                    <a:p>
                      <a:pPr algn="r" fontAlgn="ctr"/>
                      <a:r>
                        <a:rPr lang="cs-CZ" sz="900" b="0" i="0" u="none" strike="noStrike">
                          <a:solidFill>
                            <a:srgbClr val="363636"/>
                          </a:solidFill>
                          <a:latin typeface="Segoe UI"/>
                        </a:rPr>
                        <a:t>12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1.4.2017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1 795 669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4 503 424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1 995 188</a:t>
                      </a:r>
                    </a:p>
                  </a:txBody>
                  <a:tcPr marL="0" marR="0" marT="0" marB="0" anchor="b"/>
                </a:tc>
              </a:tr>
              <a:tr h="300690">
                <a:tc>
                  <a:txBody>
                    <a:bodyPr/>
                    <a:lstStyle/>
                    <a:p>
                      <a:pPr algn="r" fontAlgn="ctr"/>
                      <a:r>
                        <a:rPr lang="cs-CZ" sz="900" b="0" i="0" u="none" strike="noStrike">
                          <a:solidFill>
                            <a:srgbClr val="363636"/>
                          </a:solidFill>
                          <a:latin typeface="Segoe UI"/>
                        </a:rPr>
                        <a:t>13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1.5.2017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1 539 145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4 674 440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1 710 161</a:t>
                      </a:r>
                    </a:p>
                  </a:txBody>
                  <a:tcPr marL="0" marR="0" marT="0" marB="0" anchor="b"/>
                </a:tc>
              </a:tr>
              <a:tr h="289127">
                <a:tc>
                  <a:txBody>
                    <a:bodyPr/>
                    <a:lstStyle/>
                    <a:p>
                      <a:pPr algn="r" fontAlgn="ctr"/>
                      <a:r>
                        <a:rPr lang="cs-CZ" sz="900" b="0" i="0" u="none" strike="noStrike">
                          <a:solidFill>
                            <a:srgbClr val="363636"/>
                          </a:solidFill>
                          <a:latin typeface="Segoe UI"/>
                        </a:rPr>
                        <a:t>13,5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11.5.2017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513 048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4 731 446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570 054</a:t>
                      </a:r>
                    </a:p>
                  </a:txBody>
                  <a:tcPr marL="0" marR="0" marT="0" marB="0" anchor="b"/>
                </a:tc>
              </a:tr>
              <a:tr h="253022">
                <a:tc gridSpan="2">
                  <a:txBody>
                    <a:bodyPr/>
                    <a:lstStyle/>
                    <a:p>
                      <a:pPr algn="l" fontAlgn="b"/>
                      <a:r>
                        <a:rPr lang="cs-C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celkem </a:t>
                      </a:r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bez </a:t>
                      </a:r>
                      <a:r>
                        <a:rPr lang="cs-CZ" sz="11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dph</a:t>
                      </a:r>
                      <a:endParaRPr lang="cs-CZ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cs-CZ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42 583 010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4 731 446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47 314 456</a:t>
                      </a:r>
                    </a:p>
                  </a:txBody>
                  <a:tcPr marL="0" marR="0" marT="0" marB="0" anchor="b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71600" y="692696"/>
            <a:ext cx="5472608" cy="504056"/>
          </a:xfrm>
        </p:spPr>
        <p:txBody>
          <a:bodyPr>
            <a:normAutofit fontScale="90000"/>
          </a:bodyPr>
          <a:lstStyle/>
          <a:p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3568" y="1700808"/>
            <a:ext cx="7416824" cy="864096"/>
          </a:xfrm>
        </p:spPr>
        <p:txBody>
          <a:bodyPr/>
          <a:lstStyle/>
          <a:p>
            <a:pPr>
              <a:buNone/>
            </a:pPr>
            <a:endParaRPr lang="cs-CZ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539552" y="332656"/>
          <a:ext cx="7632848" cy="6176032"/>
        </p:xfrm>
        <a:graphic>
          <a:graphicData uri="http://schemas.openxmlformats.org/presentationml/2006/ole">
            <p:oleObj spid="_x0000_s1034" name="Acrobat Document" r:id="rId3" imgW="18904762" imgH="18904762" progId="AcroExch.Document.7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0" y="476672"/>
          <a:ext cx="9166826" cy="5877272"/>
        </p:xfrm>
        <a:graphic>
          <a:graphicData uri="http://schemas.openxmlformats.org/presentationml/2006/ole">
            <p:oleObj spid="_x0000_s2058" name="Acrobat Document" r:id="rId3" imgW="38481000" imgH="24679095" progId="AcroExch.Document.7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sta">
  <a:themeElements>
    <a:clrScheme name="Cesta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Cesta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esta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420</TotalTime>
  <Words>661</Words>
  <Application>Microsoft Office PowerPoint</Application>
  <PresentationFormat>Předvádění na obrazovce (4:3)</PresentationFormat>
  <Paragraphs>131</Paragraphs>
  <Slides>8</Slides>
  <Notes>0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10" baseType="lpstr">
      <vt:lpstr>Cesta</vt:lpstr>
      <vt:lpstr>Acrobat Document</vt:lpstr>
      <vt:lpstr>Obecní dům Ďáblice</vt:lpstr>
      <vt:lpstr>Historie projektu</vt:lpstr>
      <vt:lpstr>Přínosy projektu</vt:lpstr>
      <vt:lpstr>Financování projektu</vt:lpstr>
      <vt:lpstr>Platební kalendář</vt:lpstr>
      <vt:lpstr>Snímek 6</vt:lpstr>
      <vt:lpstr>Snímek 7</vt:lpstr>
      <vt:lpstr>Snímek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pokus1</dc:title>
  <dc:creator>Martincreeper</dc:creator>
  <cp:lastModifiedBy>Martincreeper</cp:lastModifiedBy>
  <cp:revision>28</cp:revision>
  <dcterms:created xsi:type="dcterms:W3CDTF">2016-03-28T19:24:39Z</dcterms:created>
  <dcterms:modified xsi:type="dcterms:W3CDTF">2016-03-30T15:52:35Z</dcterms:modified>
</cp:coreProperties>
</file>